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8288000" cy="10287000"/>
  <p:notesSz cx="6858000" cy="9144000"/>
  <p:embeddedFontLst>
    <p:embeddedFont>
      <p:font typeface="Alice Bold" pitchFamily="2" charset="7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aleway Bold" pitchFamily="2" charset="77"/>
      <p:regular r:id="rId20"/>
      <p:bold r:id="rId21"/>
    </p:embeddedFont>
    <p:embeddedFont>
      <p:font typeface="Raleway Medium" panose="020F0502020204030204" pitchFamily="34" charset="0"/>
      <p:regular r:id="rId22"/>
      <p:italic r:id="rId23"/>
    </p:embeddedFont>
    <p:embeddedFont>
      <p:font typeface="Raleway Semi-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82" autoAdjust="0"/>
  </p:normalViewPr>
  <p:slideViewPr>
    <p:cSldViewPr>
      <p:cViewPr varScale="1">
        <p:scale>
          <a:sx n="70" d="100"/>
          <a:sy n="70" d="100"/>
        </p:scale>
        <p:origin x="7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anchita-S/Final_Project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19200" y="2587818"/>
            <a:ext cx="8638962" cy="513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7"/>
              </a:lnSpc>
            </a:pPr>
            <a:r>
              <a:rPr lang="en-US" sz="9641" b="1" spc="-44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Live Job Listings &amp; Salary Prediction</a:t>
            </a:r>
          </a:p>
          <a:p>
            <a:pPr marL="0" lvl="1" indent="0" algn="l">
              <a:lnSpc>
                <a:spcPts val="13086"/>
              </a:lnSpc>
            </a:pPr>
            <a:endParaRPr lang="en-US" sz="9641" b="1" spc="-443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19200" y="6541504"/>
            <a:ext cx="9179504" cy="152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3300" b="1" spc="-15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Real-time data | Machine Learning | Streamlit Dashboard</a:t>
            </a:r>
          </a:p>
          <a:p>
            <a:pPr marL="0" lvl="1" indent="0" algn="l">
              <a:lnSpc>
                <a:spcPts val="5400"/>
              </a:lnSpc>
            </a:pPr>
            <a:endParaRPr lang="en-US" sz="3300" b="1" spc="-151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9200" y="8877297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u="sng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  <a:hlinkClick r:id="rId6" tooltip="https://github.com/Sanchita-S/Final_Project"/>
              </a:rPr>
              <a:t>https://github.com/Sanchita-S/Final_Project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1104900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Sanchita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43494"/>
            <a:ext cx="7134053" cy="3861306"/>
          </a:xfrm>
          <a:custGeom>
            <a:avLst/>
            <a:gdLst/>
            <a:ahLst/>
            <a:cxnLst/>
            <a:rect l="l" t="t" r="r" b="b"/>
            <a:pathLst>
              <a:path w="7134053" h="3861306">
                <a:moveTo>
                  <a:pt x="0" y="0"/>
                </a:moveTo>
                <a:lnTo>
                  <a:pt x="7134053" y="0"/>
                </a:lnTo>
                <a:lnTo>
                  <a:pt x="7134053" y="3861307"/>
                </a:lnTo>
                <a:lnTo>
                  <a:pt x="0" y="386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95800" y="2043494"/>
            <a:ext cx="7980168" cy="3861306"/>
          </a:xfrm>
          <a:custGeom>
            <a:avLst/>
            <a:gdLst/>
            <a:ahLst/>
            <a:cxnLst/>
            <a:rect l="l" t="t" r="r" b="b"/>
            <a:pathLst>
              <a:path w="7980168" h="3861306">
                <a:moveTo>
                  <a:pt x="0" y="0"/>
                </a:moveTo>
                <a:lnTo>
                  <a:pt x="7980168" y="0"/>
                </a:lnTo>
                <a:lnTo>
                  <a:pt x="7980168" y="3861307"/>
                </a:lnTo>
                <a:lnTo>
                  <a:pt x="0" y="3861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9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223816"/>
            <a:ext cx="7134053" cy="3864279"/>
          </a:xfrm>
          <a:custGeom>
            <a:avLst/>
            <a:gdLst/>
            <a:ahLst/>
            <a:cxnLst/>
            <a:rect l="l" t="t" r="r" b="b"/>
            <a:pathLst>
              <a:path w="7134053" h="3864279">
                <a:moveTo>
                  <a:pt x="0" y="0"/>
                </a:moveTo>
                <a:lnTo>
                  <a:pt x="7134053" y="0"/>
                </a:lnTo>
                <a:lnTo>
                  <a:pt x="7134053" y="3864279"/>
                </a:lnTo>
                <a:lnTo>
                  <a:pt x="0" y="3864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87607" y="6098556"/>
            <a:ext cx="7596554" cy="4114800"/>
          </a:xfrm>
          <a:custGeom>
            <a:avLst/>
            <a:gdLst/>
            <a:ahLst/>
            <a:cxnLst/>
            <a:rect l="l" t="t" r="r" b="b"/>
            <a:pathLst>
              <a:path w="7596554" h="4114800">
                <a:moveTo>
                  <a:pt x="0" y="0"/>
                </a:moveTo>
                <a:lnTo>
                  <a:pt x="7596554" y="0"/>
                </a:lnTo>
                <a:lnTo>
                  <a:pt x="75965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24190" y="479826"/>
            <a:ext cx="1203962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Dashboard   Screens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8A91B5-4B3F-876E-AD0C-A5D33EFA9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81100"/>
            <a:ext cx="13716000" cy="74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22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200" y="2646761"/>
            <a:ext cx="8144502" cy="521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b="1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1104900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Sanchita</a:t>
            </a:r>
          </a:p>
        </p:txBody>
      </p:sp>
      <p:sp>
        <p:nvSpPr>
          <p:cNvPr id="5" name="Freeform 5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738361" y="3112303"/>
            <a:ext cx="7842813" cy="5225274"/>
          </a:xfrm>
          <a:custGeom>
            <a:avLst/>
            <a:gdLst/>
            <a:ahLst/>
            <a:cxnLst/>
            <a:rect l="l" t="t" r="r" b="b"/>
            <a:pathLst>
              <a:path w="7842813" h="5225274">
                <a:moveTo>
                  <a:pt x="0" y="0"/>
                </a:moveTo>
                <a:lnTo>
                  <a:pt x="7842813" y="0"/>
                </a:lnTo>
                <a:lnTo>
                  <a:pt x="7842813" y="5225274"/>
                </a:lnTo>
                <a:lnTo>
                  <a:pt x="0" y="5225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37551" y="805516"/>
            <a:ext cx="9779565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6107" y="3055153"/>
            <a:ext cx="8061064" cy="615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60" lvl="1" indent="-279230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Objective:</a:t>
            </a:r>
            <a:r>
              <a:rPr lang="en-US" sz="2586">
                <a:solidFill>
                  <a:srgbClr val="00694C"/>
                </a:solidFill>
                <a:latin typeface="Alice Bold"/>
                <a:ea typeface="Alice Bold"/>
                <a:cs typeface="Alice Bold"/>
                <a:sym typeface="Alice Bold"/>
              </a:rPr>
              <a:t> To collect real-time job data from Adzuna, predict average salaries using machine learning, and build an interactive dashboard using Streamlit for job market insights.</a:t>
            </a:r>
          </a:p>
          <a:p>
            <a:pPr algn="l">
              <a:lnSpc>
                <a:spcPts val="3621"/>
              </a:lnSpc>
            </a:pPr>
            <a:endParaRPr lang="en-US" sz="2586">
              <a:solidFill>
                <a:srgbClr val="00694C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marL="558460" lvl="1" indent="-279230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Target Audience:</a:t>
            </a:r>
            <a:r>
              <a:rPr lang="en-US" sz="2586">
                <a:solidFill>
                  <a:srgbClr val="00694C"/>
                </a:solidFill>
                <a:latin typeface="Alice Bold"/>
                <a:ea typeface="Alice Bold"/>
                <a:cs typeface="Alice Bold"/>
                <a:sym typeface="Alice Bold"/>
              </a:rPr>
              <a:t> Job seekers, data analysts, recruiters, and HR managers.</a:t>
            </a:r>
          </a:p>
          <a:p>
            <a:pPr algn="l">
              <a:lnSpc>
                <a:spcPts val="3621"/>
              </a:lnSpc>
            </a:pPr>
            <a:endParaRPr lang="en-US" sz="2586">
              <a:solidFill>
                <a:srgbClr val="00694C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marL="558460" lvl="1" indent="-279230" algn="l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58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Tools:</a:t>
            </a:r>
            <a:r>
              <a:rPr lang="en-US" sz="2586">
                <a:solidFill>
                  <a:srgbClr val="00694C"/>
                </a:solidFill>
                <a:latin typeface="Alice Bold"/>
                <a:ea typeface="Alice Bold"/>
                <a:cs typeface="Alice Bold"/>
                <a:sym typeface="Alice Bold"/>
              </a:rPr>
              <a:t> Adzuna API, Python, Pandas, Scikit-learn, Streamlit, Plotly</a:t>
            </a:r>
          </a:p>
          <a:p>
            <a:pPr algn="l">
              <a:lnSpc>
                <a:spcPts val="3621"/>
              </a:lnSpc>
              <a:spcBef>
                <a:spcPct val="0"/>
              </a:spcBef>
            </a:pPr>
            <a:endParaRPr lang="en-US" sz="2586">
              <a:solidFill>
                <a:srgbClr val="00694C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marL="558460" lvl="1" indent="-279230" algn="l">
              <a:lnSpc>
                <a:spcPts val="3621"/>
              </a:lnSpc>
              <a:spcBef>
                <a:spcPct val="0"/>
              </a:spcBef>
              <a:buFont typeface="Arial"/>
              <a:buChar char="•"/>
            </a:pPr>
            <a:r>
              <a:rPr lang="en-US" sz="258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Target Region:</a:t>
            </a:r>
            <a:r>
              <a:rPr lang="en-US" sz="2586">
                <a:solidFill>
                  <a:srgbClr val="00694C"/>
                </a:solidFill>
                <a:latin typeface="Alice Bold"/>
                <a:ea typeface="Alice Bold"/>
                <a:cs typeface="Alice Bold"/>
                <a:sym typeface="Alice Bold"/>
              </a:rPr>
              <a:t> Canada + USA</a:t>
            </a:r>
          </a:p>
          <a:p>
            <a:pPr algn="just">
              <a:lnSpc>
                <a:spcPts val="2641"/>
              </a:lnSpc>
              <a:spcBef>
                <a:spcPct val="0"/>
              </a:spcBef>
            </a:pPr>
            <a:endParaRPr lang="en-US" sz="2586">
              <a:solidFill>
                <a:srgbClr val="00694C"/>
              </a:solidFill>
              <a:latin typeface="Alice Bold"/>
              <a:ea typeface="Alice Bold"/>
              <a:cs typeface="Alice Bold"/>
              <a:sym typeface="Alice Bold"/>
            </a:endParaRPr>
          </a:p>
          <a:p>
            <a:pPr algn="just">
              <a:lnSpc>
                <a:spcPts val="2641"/>
              </a:lnSpc>
              <a:spcBef>
                <a:spcPct val="0"/>
              </a:spcBef>
            </a:pPr>
            <a:endParaRPr lang="en-US" sz="2586">
              <a:solidFill>
                <a:srgbClr val="00694C"/>
              </a:solidFill>
              <a:latin typeface="Alice Bold"/>
              <a:ea typeface="Alice Bold"/>
              <a:cs typeface="Alice Bold"/>
              <a:sym typeface="Alic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12116" y="877147"/>
            <a:ext cx="13856669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Main challenges identified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28229"/>
            <a:ext cx="5293498" cy="4944885"/>
            <a:chOff x="0" y="0"/>
            <a:chExt cx="1394172" cy="1302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65094" y="5677757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721848" y="4028229"/>
            <a:ext cx="9612021" cy="4944885"/>
            <a:chOff x="0" y="0"/>
            <a:chExt cx="2531561" cy="13023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31561" cy="1302357"/>
            </a:xfrm>
            <a:custGeom>
              <a:avLst/>
              <a:gdLst/>
              <a:ahLst/>
              <a:cxnLst/>
              <a:rect l="l" t="t" r="r" b="b"/>
              <a:pathLst>
                <a:path w="2531561" h="1302357">
                  <a:moveTo>
                    <a:pt x="6444" y="0"/>
                  </a:moveTo>
                  <a:lnTo>
                    <a:pt x="2525118" y="0"/>
                  </a:lnTo>
                  <a:cubicBezTo>
                    <a:pt x="2528676" y="0"/>
                    <a:pt x="2531561" y="2885"/>
                    <a:pt x="2531561" y="6444"/>
                  </a:cubicBezTo>
                  <a:lnTo>
                    <a:pt x="2531561" y="1295913"/>
                  </a:lnTo>
                  <a:cubicBezTo>
                    <a:pt x="2531561" y="1297622"/>
                    <a:pt x="2530882" y="1299261"/>
                    <a:pt x="2529674" y="1300469"/>
                  </a:cubicBezTo>
                  <a:cubicBezTo>
                    <a:pt x="2528465" y="1301678"/>
                    <a:pt x="2526827" y="1302357"/>
                    <a:pt x="2525118" y="1302357"/>
                  </a:cubicBezTo>
                  <a:lnTo>
                    <a:pt x="6444" y="1302357"/>
                  </a:lnTo>
                  <a:cubicBezTo>
                    <a:pt x="2885" y="1302357"/>
                    <a:pt x="0" y="1299472"/>
                    <a:pt x="0" y="1295913"/>
                  </a:cubicBezTo>
                  <a:lnTo>
                    <a:pt x="0" y="6444"/>
                  </a:lnTo>
                  <a:cubicBezTo>
                    <a:pt x="0" y="2885"/>
                    <a:pt x="2885" y="0"/>
                    <a:pt x="6444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531561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056208" y="4365414"/>
            <a:ext cx="8943300" cy="479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Initial Attempt: Scraping job listings from Glassdoor using Selenium</a:t>
            </a: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Problems Faced: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Aggressive bot detection on Glassdoor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Frequent IP blocks and timeouts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Selenium selectors failing due to dynamic loading</a:t>
            </a: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Result: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Inconsistent, unreliable data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Spent hours debugging with little success</a:t>
            </a: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Decision: Switched to API-based solution for better reliability and data quality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3738549" y="238225"/>
            <a:ext cx="4254086" cy="3790004"/>
          </a:xfrm>
          <a:custGeom>
            <a:avLst/>
            <a:gdLst/>
            <a:ahLst/>
            <a:cxnLst/>
            <a:rect l="l" t="t" r="r" b="b"/>
            <a:pathLst>
              <a:path w="4254086" h="3790004">
                <a:moveTo>
                  <a:pt x="0" y="0"/>
                </a:moveTo>
                <a:lnTo>
                  <a:pt x="4254085" y="0"/>
                </a:lnTo>
                <a:lnTo>
                  <a:pt x="4254085" y="3790004"/>
                </a:lnTo>
                <a:lnTo>
                  <a:pt x="0" y="3790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921376" y="993599"/>
            <a:ext cx="13856669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Main challenges identified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28229"/>
            <a:ext cx="5293498" cy="4944885"/>
            <a:chOff x="0" y="0"/>
            <a:chExt cx="1394172" cy="1302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65094" y="5677757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721848" y="4028229"/>
            <a:ext cx="9612021" cy="4944885"/>
            <a:chOff x="0" y="0"/>
            <a:chExt cx="2531561" cy="13023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31561" cy="1302357"/>
            </a:xfrm>
            <a:custGeom>
              <a:avLst/>
              <a:gdLst/>
              <a:ahLst/>
              <a:cxnLst/>
              <a:rect l="l" t="t" r="r" b="b"/>
              <a:pathLst>
                <a:path w="2531561" h="1302357">
                  <a:moveTo>
                    <a:pt x="6444" y="0"/>
                  </a:moveTo>
                  <a:lnTo>
                    <a:pt x="2525118" y="0"/>
                  </a:lnTo>
                  <a:cubicBezTo>
                    <a:pt x="2528676" y="0"/>
                    <a:pt x="2531561" y="2885"/>
                    <a:pt x="2531561" y="6444"/>
                  </a:cubicBezTo>
                  <a:lnTo>
                    <a:pt x="2531561" y="1295913"/>
                  </a:lnTo>
                  <a:cubicBezTo>
                    <a:pt x="2531561" y="1297622"/>
                    <a:pt x="2530882" y="1299261"/>
                    <a:pt x="2529674" y="1300469"/>
                  </a:cubicBezTo>
                  <a:cubicBezTo>
                    <a:pt x="2528465" y="1301678"/>
                    <a:pt x="2526827" y="1302357"/>
                    <a:pt x="2525118" y="1302357"/>
                  </a:cubicBezTo>
                  <a:lnTo>
                    <a:pt x="6444" y="1302357"/>
                  </a:lnTo>
                  <a:cubicBezTo>
                    <a:pt x="2885" y="1302357"/>
                    <a:pt x="0" y="1299472"/>
                    <a:pt x="0" y="1295913"/>
                  </a:cubicBezTo>
                  <a:lnTo>
                    <a:pt x="0" y="6444"/>
                  </a:lnTo>
                  <a:cubicBezTo>
                    <a:pt x="0" y="2885"/>
                    <a:pt x="2885" y="0"/>
                    <a:pt x="6444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531561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33986" y="4058920"/>
            <a:ext cx="8943300" cy="519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Attempted Remotive API</a:t>
            </a: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Why We Tried It: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Remotive offers a remote job API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Easy to access without authentication</a:t>
            </a: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Issues Faced: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Very limited data returned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 salary fields in most job listings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Filtering by title or location was weak</a:t>
            </a: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Result: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Could not use it for model training or analysis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Pivoted to Adzuna which provided structured, complete job data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3412842" y="75088"/>
            <a:ext cx="4437200" cy="3953141"/>
          </a:xfrm>
          <a:custGeom>
            <a:avLst/>
            <a:gdLst/>
            <a:ahLst/>
            <a:cxnLst/>
            <a:rect l="l" t="t" r="r" b="b"/>
            <a:pathLst>
              <a:path w="4437200" h="3953141">
                <a:moveTo>
                  <a:pt x="0" y="0"/>
                </a:moveTo>
                <a:lnTo>
                  <a:pt x="4437199" y="0"/>
                </a:lnTo>
                <a:lnTo>
                  <a:pt x="4437199" y="3953141"/>
                </a:lnTo>
                <a:lnTo>
                  <a:pt x="0" y="395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50027" y="3320351"/>
            <a:ext cx="8204181" cy="677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18191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Why Adzuna Helped: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Free public job search API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 IP bans or scraping issues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Reliable structure with JSON responses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18191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How It Works: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We passed keywords like "Data Analyst", and locations like Canada/US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Adzuna returned structured job listings: title, company, salary_min/max, description, job URL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18191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It Did for Us: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Enabled us to gather thousands of real-time job listings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Gave access to salary info we could use for model training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Provided clean URLs to real job pages for dashboard users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30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50027" y="420092"/>
            <a:ext cx="8204181" cy="294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18"/>
              </a:lnSpc>
              <a:spcBef>
                <a:spcPct val="0"/>
              </a:spcBef>
            </a:pPr>
            <a:r>
              <a:rPr lang="en-US" sz="8441" b="1" spc="-38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Collection with Adzuna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3030080"/>
            <a:ext cx="7452760" cy="5250441"/>
            <a:chOff x="0" y="0"/>
            <a:chExt cx="1962867" cy="1382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2867" cy="1382832"/>
            </a:xfrm>
            <a:custGeom>
              <a:avLst/>
              <a:gdLst/>
              <a:ahLst/>
              <a:cxnLst/>
              <a:rect l="l" t="t" r="r" b="b"/>
              <a:pathLst>
                <a:path w="1962867" h="1382832">
                  <a:moveTo>
                    <a:pt x="8310" y="0"/>
                  </a:moveTo>
                  <a:lnTo>
                    <a:pt x="1954556" y="0"/>
                  </a:lnTo>
                  <a:cubicBezTo>
                    <a:pt x="1956760" y="0"/>
                    <a:pt x="1958874" y="876"/>
                    <a:pt x="1960433" y="2434"/>
                  </a:cubicBezTo>
                  <a:cubicBezTo>
                    <a:pt x="1961991" y="3993"/>
                    <a:pt x="1962867" y="6106"/>
                    <a:pt x="1962867" y="8310"/>
                  </a:cubicBezTo>
                  <a:lnTo>
                    <a:pt x="1962867" y="1374522"/>
                  </a:lnTo>
                  <a:cubicBezTo>
                    <a:pt x="1962867" y="1376726"/>
                    <a:pt x="1961991" y="1378840"/>
                    <a:pt x="1960433" y="1380398"/>
                  </a:cubicBezTo>
                  <a:cubicBezTo>
                    <a:pt x="1958874" y="1381957"/>
                    <a:pt x="1956760" y="1382832"/>
                    <a:pt x="1954556" y="1382832"/>
                  </a:cubicBezTo>
                  <a:lnTo>
                    <a:pt x="8310" y="1382832"/>
                  </a:lnTo>
                  <a:cubicBezTo>
                    <a:pt x="6106" y="1382832"/>
                    <a:pt x="3993" y="1381957"/>
                    <a:pt x="2434" y="1380398"/>
                  </a:cubicBezTo>
                  <a:cubicBezTo>
                    <a:pt x="876" y="1378840"/>
                    <a:pt x="0" y="1376726"/>
                    <a:pt x="0" y="1374522"/>
                  </a:cubicBezTo>
                  <a:lnTo>
                    <a:pt x="0" y="8310"/>
                  </a:lnTo>
                  <a:cubicBezTo>
                    <a:pt x="0" y="6106"/>
                    <a:pt x="876" y="3993"/>
                    <a:pt x="2434" y="2434"/>
                  </a:cubicBezTo>
                  <a:cubicBezTo>
                    <a:pt x="3993" y="876"/>
                    <a:pt x="6106" y="0"/>
                    <a:pt x="831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62867" cy="142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15461" y="3081141"/>
            <a:ext cx="13078490" cy="519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Step 1: API – Adzuna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Real-time job listings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Clean, structured JSON output</a:t>
            </a: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⬇️</a:t>
            </a: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181919"/>
                </a:solidFill>
                <a:latin typeface="Raleway Bold"/>
                <a:ea typeface="Raleway Bold"/>
                <a:cs typeface="Raleway Bold"/>
                <a:sym typeface="Raleway Bold"/>
              </a:rPr>
              <a:t>Step 2: Data Processing &amp; ML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Cleaning and feature engineering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Random Forest Regression model</a:t>
            </a: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⬇️</a:t>
            </a: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181919"/>
                </a:solidFill>
                <a:latin typeface="Raleway Bold"/>
                <a:ea typeface="Raleway Bold"/>
                <a:cs typeface="Raleway Bold"/>
                <a:sym typeface="Raleway Bold"/>
              </a:rPr>
              <a:t>Step 3: Streamlit Dashboard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Interactive UI with filters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Tabs, charts, predictions, job links</a:t>
            </a:r>
          </a:p>
          <a:p>
            <a:pPr algn="just">
              <a:lnSpc>
                <a:spcPts val="3220"/>
              </a:lnSpc>
            </a:pPr>
            <a:endParaRPr lang="en-US" sz="230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0" y="3030080"/>
            <a:ext cx="7818551" cy="5209110"/>
          </a:xfrm>
          <a:custGeom>
            <a:avLst/>
            <a:gdLst/>
            <a:ahLst/>
            <a:cxnLst/>
            <a:rect l="l" t="t" r="r" b="b"/>
            <a:pathLst>
              <a:path w="7818551" h="5209110">
                <a:moveTo>
                  <a:pt x="0" y="0"/>
                </a:moveTo>
                <a:lnTo>
                  <a:pt x="7818551" y="0"/>
                </a:lnTo>
                <a:lnTo>
                  <a:pt x="7818551" y="5209109"/>
                </a:lnTo>
                <a:lnTo>
                  <a:pt x="0" y="520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45580" y="1304925"/>
            <a:ext cx="792480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Process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71057" y="1399049"/>
            <a:ext cx="7223569" cy="111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010"/>
              </a:lnSpc>
            </a:pPr>
            <a:r>
              <a:rPr lang="en-US" sz="8900" b="1" spc="-40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Cleaning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63458" y="3589929"/>
            <a:ext cx="7560411" cy="3058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7"/>
              </a:lnSpc>
              <a:spcBef>
                <a:spcPct val="0"/>
              </a:spcBef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API: Adzuna Job Search</a:t>
            </a:r>
          </a:p>
          <a:p>
            <a:pPr marL="425320" lvl="1" indent="-212660" algn="l">
              <a:lnSpc>
                <a:spcPts val="2757"/>
              </a:lnSpc>
              <a:spcBef>
                <a:spcPct val="0"/>
              </a:spcBef>
              <a:buFont typeface="Arial"/>
              <a:buChar char="•"/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Job title, location, salary_min/max, company, link</a:t>
            </a:r>
          </a:p>
          <a:p>
            <a:pPr marL="425320" lvl="1" indent="-212660" algn="l">
              <a:lnSpc>
                <a:spcPts val="2757"/>
              </a:lnSpc>
              <a:spcBef>
                <a:spcPct val="0"/>
              </a:spcBef>
              <a:buFont typeface="Arial"/>
              <a:buChar char="•"/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Collected 8000+ job listings</a:t>
            </a:r>
          </a:p>
          <a:p>
            <a:pPr algn="l">
              <a:lnSpc>
                <a:spcPts val="2757"/>
              </a:lnSpc>
              <a:spcBef>
                <a:spcPct val="0"/>
              </a:spcBef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Challenges:</a:t>
            </a:r>
          </a:p>
          <a:p>
            <a:pPr marL="425320" lvl="1" indent="-212660" algn="l">
              <a:lnSpc>
                <a:spcPts val="2757"/>
              </a:lnSpc>
              <a:spcBef>
                <a:spcPct val="0"/>
              </a:spcBef>
              <a:buFont typeface="Arial"/>
              <a:buChar char="•"/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Missing salaries, unstructured data</a:t>
            </a:r>
          </a:p>
          <a:p>
            <a:pPr algn="l">
              <a:lnSpc>
                <a:spcPts val="2757"/>
              </a:lnSpc>
              <a:spcBef>
                <a:spcPct val="0"/>
              </a:spcBef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Fix:</a:t>
            </a:r>
          </a:p>
          <a:p>
            <a:pPr marL="425320" lvl="1" indent="-212660" algn="l">
              <a:lnSpc>
                <a:spcPts val="2757"/>
              </a:lnSpc>
              <a:spcBef>
                <a:spcPct val="0"/>
              </a:spcBef>
              <a:buFont typeface="Arial"/>
              <a:buChar char="•"/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Filtered incomplete entries</a:t>
            </a:r>
          </a:p>
          <a:p>
            <a:pPr marL="425320" lvl="1" indent="-212660" algn="l">
              <a:lnSpc>
                <a:spcPts val="2757"/>
              </a:lnSpc>
              <a:spcBef>
                <a:spcPct val="0"/>
              </a:spcBef>
              <a:buFont typeface="Arial"/>
              <a:buChar char="•"/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Pulled extra samples</a:t>
            </a:r>
          </a:p>
          <a:p>
            <a:pPr algn="l">
              <a:lnSpc>
                <a:spcPts val="2757"/>
              </a:lnSpc>
              <a:spcBef>
                <a:spcPct val="0"/>
              </a:spcBef>
            </a:pPr>
            <a:endParaRPr lang="en-US" sz="1969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19200" y="3683125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3458" y="6966604"/>
            <a:ext cx="7560411" cy="271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7"/>
              </a:lnSpc>
              <a:spcBef>
                <a:spcPct val="0"/>
              </a:spcBef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Steps Taken:</a:t>
            </a:r>
          </a:p>
          <a:p>
            <a:pPr marL="425320" lvl="1" indent="-212660" algn="l">
              <a:lnSpc>
                <a:spcPts val="2757"/>
              </a:lnSpc>
              <a:spcBef>
                <a:spcPct val="0"/>
              </a:spcBef>
              <a:buFont typeface="Arial"/>
              <a:buChar char="•"/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Removed duplicates</a:t>
            </a:r>
          </a:p>
          <a:p>
            <a:pPr marL="425320" lvl="1" indent="-212660" algn="l">
              <a:lnSpc>
                <a:spcPts val="2757"/>
              </a:lnSpc>
              <a:spcBef>
                <a:spcPct val="0"/>
              </a:spcBef>
              <a:buFont typeface="Arial"/>
              <a:buChar char="•"/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Calculated avg_salary</a:t>
            </a:r>
          </a:p>
          <a:p>
            <a:pPr marL="425320" lvl="1" indent="-212660" algn="l">
              <a:lnSpc>
                <a:spcPts val="2757"/>
              </a:lnSpc>
              <a:spcBef>
                <a:spcPct val="0"/>
              </a:spcBef>
              <a:buFont typeface="Arial"/>
              <a:buChar char="•"/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Feature engineering: is_senior, is_junior, location codes</a:t>
            </a:r>
          </a:p>
          <a:p>
            <a:pPr algn="l">
              <a:lnSpc>
                <a:spcPts val="2757"/>
              </a:lnSpc>
              <a:spcBef>
                <a:spcPct val="0"/>
              </a:spcBef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Challenge: Title inconsistency</a:t>
            </a:r>
          </a:p>
          <a:p>
            <a:pPr algn="l">
              <a:lnSpc>
                <a:spcPts val="2757"/>
              </a:lnSpc>
              <a:spcBef>
                <a:spcPct val="0"/>
              </a:spcBef>
            </a:pPr>
            <a:r>
              <a:rPr lang="en-US" sz="1969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Fix: Keyword-based tagging (e.g., “senior”, “entry”)</a:t>
            </a:r>
          </a:p>
          <a:p>
            <a:pPr algn="l">
              <a:lnSpc>
                <a:spcPts val="2757"/>
              </a:lnSpc>
              <a:spcBef>
                <a:spcPct val="0"/>
              </a:spcBef>
            </a:pPr>
            <a:endParaRPr lang="en-US" sz="1969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2757"/>
              </a:lnSpc>
              <a:spcBef>
                <a:spcPct val="0"/>
              </a:spcBef>
            </a:pPr>
            <a:endParaRPr lang="en-US" sz="1969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9200" y="7100250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7" name="Freeform 7"/>
          <p:cNvSpPr/>
          <p:nvPr/>
        </p:nvSpPr>
        <p:spPr>
          <a:xfrm>
            <a:off x="11987218" y="3406900"/>
            <a:ext cx="5108686" cy="5541967"/>
          </a:xfrm>
          <a:custGeom>
            <a:avLst/>
            <a:gdLst/>
            <a:ahLst/>
            <a:cxnLst/>
            <a:rect l="l" t="t" r="r" b="b"/>
            <a:pathLst>
              <a:path w="5108686" h="5541967">
                <a:moveTo>
                  <a:pt x="0" y="0"/>
                </a:moveTo>
                <a:lnTo>
                  <a:pt x="5108686" y="0"/>
                </a:lnTo>
                <a:lnTo>
                  <a:pt x="5108686" y="5541967"/>
                </a:lnTo>
                <a:lnTo>
                  <a:pt x="0" y="554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54118" y="1219200"/>
            <a:ext cx="13515640" cy="90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79"/>
              </a:lnSpc>
            </a:pPr>
            <a:r>
              <a:rPr lang="en-US" sz="7199" b="1" spc="-33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Model Results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8770" y="3383965"/>
            <a:ext cx="8815230" cy="292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Processing Summary from Google Colab: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🔁 Duplicate listings: 1980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❌ Listings missing company name: 47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✅ Duplicates removed, remaining: 6965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📦 Total jobs fetched: 6965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💼 Jobs with valid salary data: 6083</a:t>
            </a:r>
          </a:p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✅ Cleaned dataset saved to 'cleaned_job_data.csv'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91290" y="3383965"/>
            <a:ext cx="7796710" cy="288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endParaRPr/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Test Sample Predictions: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Predicted vs Actual Salary Chart (line chart)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Sample rows: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Predicted: $97,416 | Actual: $96,811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Predicted: $115,794 | Actual: $92,483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endParaRPr lang="en-US" sz="240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533028" y="6928394"/>
            <a:ext cx="6757820" cy="280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Model Performance: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✅ Test Set Accuracy: 79.37%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✅ Full Dataset Accuracy: 83.74%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💾 Predictions saved to 'full_salary_predictions.csv'</a:t>
            </a:r>
          </a:p>
          <a:p>
            <a:pPr algn="just">
              <a:lnSpc>
                <a:spcPts val="2800"/>
              </a:lnSpc>
            </a:pPr>
            <a:endParaRPr lang="en-US" sz="240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endParaRPr lang="en-US" sz="240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33813" y="1431322"/>
            <a:ext cx="10208968" cy="5525604"/>
          </a:xfrm>
          <a:custGeom>
            <a:avLst/>
            <a:gdLst/>
            <a:ahLst/>
            <a:cxnLst/>
            <a:rect l="l" t="t" r="r" b="b"/>
            <a:pathLst>
              <a:path w="10208968" h="5525604">
                <a:moveTo>
                  <a:pt x="0" y="0"/>
                </a:moveTo>
                <a:lnTo>
                  <a:pt x="10208968" y="0"/>
                </a:lnTo>
                <a:lnTo>
                  <a:pt x="10208968" y="5525604"/>
                </a:lnTo>
                <a:lnTo>
                  <a:pt x="0" y="5525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06478" y="2103332"/>
            <a:ext cx="8752518" cy="191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</a:pPr>
            <a:r>
              <a:rPr lang="en-US" sz="8000" b="1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Streamlit Dashboard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0298" y="5283047"/>
            <a:ext cx="9059693" cy="36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612" lvl="1" indent="-281806" algn="l">
              <a:lnSpc>
                <a:spcPts val="3654"/>
              </a:lnSpc>
              <a:spcBef>
                <a:spcPct val="0"/>
              </a:spcBef>
              <a:buFont typeface="Arial"/>
              <a:buChar char="•"/>
            </a:pPr>
            <a:r>
              <a:rPr lang="en-US" sz="261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4-tab layout:</a:t>
            </a:r>
          </a:p>
          <a:p>
            <a:pPr marL="1127224" lvl="2" indent="-375741" algn="l">
              <a:lnSpc>
                <a:spcPts val="3654"/>
              </a:lnSpc>
              <a:spcBef>
                <a:spcPct val="0"/>
              </a:spcBef>
              <a:buFont typeface="Arial"/>
              <a:buChar char="⚬"/>
            </a:pPr>
            <a:r>
              <a:rPr lang="en-US" sz="261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Overview</a:t>
            </a:r>
          </a:p>
          <a:p>
            <a:pPr marL="1127224" lvl="2" indent="-375741" algn="l">
              <a:lnSpc>
                <a:spcPts val="3654"/>
              </a:lnSpc>
              <a:spcBef>
                <a:spcPct val="0"/>
              </a:spcBef>
              <a:buFont typeface="Arial"/>
              <a:buChar char="⚬"/>
            </a:pPr>
            <a:r>
              <a:rPr lang="en-US" sz="261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Error Distribution</a:t>
            </a:r>
          </a:p>
          <a:p>
            <a:pPr marL="1127224" lvl="2" indent="-375741" algn="l">
              <a:lnSpc>
                <a:spcPts val="3654"/>
              </a:lnSpc>
              <a:spcBef>
                <a:spcPct val="0"/>
              </a:spcBef>
              <a:buFont typeface="Arial"/>
              <a:buChar char="⚬"/>
            </a:pPr>
            <a:r>
              <a:rPr lang="en-US" sz="261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Top Companies</a:t>
            </a:r>
          </a:p>
          <a:p>
            <a:pPr marL="1127224" lvl="2" indent="-375741" algn="l">
              <a:lnSpc>
                <a:spcPts val="3654"/>
              </a:lnSpc>
              <a:spcBef>
                <a:spcPct val="0"/>
              </a:spcBef>
              <a:buFont typeface="Arial"/>
              <a:buChar char="⚬"/>
            </a:pPr>
            <a:r>
              <a:rPr lang="en-US" sz="261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Job Listings</a:t>
            </a:r>
          </a:p>
          <a:p>
            <a:pPr marL="563612" lvl="1" indent="-281806" algn="l">
              <a:lnSpc>
                <a:spcPts val="3654"/>
              </a:lnSpc>
              <a:spcBef>
                <a:spcPct val="0"/>
              </a:spcBef>
              <a:buFont typeface="Arial"/>
              <a:buChar char="•"/>
            </a:pPr>
            <a:r>
              <a:rPr lang="en-US" sz="261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Sidebar filters for company/location</a:t>
            </a:r>
          </a:p>
          <a:p>
            <a:pPr marL="563612" lvl="1" indent="-281806" algn="l">
              <a:lnSpc>
                <a:spcPts val="3654"/>
              </a:lnSpc>
              <a:spcBef>
                <a:spcPct val="0"/>
              </a:spcBef>
              <a:buFont typeface="Arial"/>
              <a:buChar char="•"/>
            </a:pPr>
            <a:r>
              <a:rPr lang="en-US" sz="261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Custom dark theme, pastel tabs, line and bar charts</a:t>
            </a:r>
          </a:p>
          <a:p>
            <a:pPr algn="l">
              <a:lnSpc>
                <a:spcPts val="3654"/>
              </a:lnSpc>
              <a:spcBef>
                <a:spcPct val="0"/>
              </a:spcBef>
            </a:pPr>
            <a:endParaRPr lang="en-US" sz="261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609</Words>
  <Application>Microsoft Macintosh PowerPoint</Application>
  <PresentationFormat>Custom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Raleway Medium</vt:lpstr>
      <vt:lpstr>Calibri</vt:lpstr>
      <vt:lpstr>Raleway Bold</vt:lpstr>
      <vt:lpstr>Raleway Semi-Bold</vt:lpstr>
      <vt:lpstr>Alice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Job Listings &amp; Salary Prediction</dc:title>
  <cp:lastModifiedBy>Sanchita, Sanchita</cp:lastModifiedBy>
  <cp:revision>2</cp:revision>
  <dcterms:created xsi:type="dcterms:W3CDTF">2006-08-16T00:00:00Z</dcterms:created>
  <dcterms:modified xsi:type="dcterms:W3CDTF">2025-04-11T13:34:59Z</dcterms:modified>
  <dc:identifier>DAGkU7AZRik</dc:identifier>
</cp:coreProperties>
</file>